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57" r:id="rId5"/>
    <p:sldId id="258" r:id="rId6"/>
    <p:sldId id="259" r:id="rId7"/>
    <p:sldId id="260" r:id="rId8"/>
    <p:sldId id="261" r:id="rId9"/>
    <p:sldId id="264" r:id="rId10"/>
    <p:sldId id="266" r:id="rId11"/>
    <p:sldId id="267" r:id="rId12"/>
    <p:sldId id="265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87" autoAdjust="0"/>
    <p:restoredTop sz="86441" autoAdjust="0"/>
  </p:normalViewPr>
  <p:slideViewPr>
    <p:cSldViewPr>
      <p:cViewPr varScale="1">
        <p:scale>
          <a:sx n="84" d="100"/>
          <a:sy n="84" d="100"/>
        </p:scale>
        <p:origin x="-14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F07D3-526C-49CF-9D55-70A0AC79126C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0AFD0-E416-4DA4-81BC-C084CB8D7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CC9E-8AB3-4206-81F5-4B577572E9B3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39E38-118D-4A4D-916A-443AB52AF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21C40-0F70-4137-9D24-2756A321CE4E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5E6C-A91F-4388-943B-DD0223638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E011-08E6-4A96-9299-48096B0922D2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76CDA-9827-43A3-A869-AC7943114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E094-7E14-43C9-9806-C11B7E957449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6EEA-CE7F-4FFC-B2C1-06DDDDFDD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0A82F-B6CD-45C4-AB25-C917DD000B44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1DA8-9FA8-48F8-8BC0-22AE950B4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E0C91-128F-405F-A2BC-1CFC7BB64A14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FF5B-63C4-40AB-8D0B-208953F65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9A2A8-BB17-4CB7-BBF1-F68F89273C6A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BC357-CB99-4452-8191-A4B2CB8A8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F13D-6E54-4CDE-BC2D-FA45932E2D9E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074CE-F7E8-4DEF-9916-5FE1FA150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37E2-CA1F-4452-8EF0-7B6E53366CF4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59D7F-C3F5-4914-AD8D-75EDB6270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7FB5E-BFAD-44EB-8F2C-4F842AD2DD30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8BFA-13EC-4AD5-AB2B-7EA0709DC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486697-44DB-4A27-B413-34BF1CFBF457}" type="datetimeFigureOut">
              <a:rPr lang="ru-RU"/>
              <a:pPr>
                <a:defRPr/>
              </a:pPr>
              <a:t>24.04.2022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D96CC9-9D8B-4CB4-886E-F4BD5468E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642919"/>
            <a:ext cx="7672414" cy="295753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Формирование культурно-гигиенических навыков детей раннего возраста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688" y="3857625"/>
            <a:ext cx="3000375" cy="1928813"/>
          </a:xfrm>
        </p:spPr>
        <p:txBody>
          <a:bodyPr>
            <a:normAutofit/>
          </a:bodyPr>
          <a:lstStyle/>
          <a:p>
            <a:pPr marR="0">
              <a:lnSpc>
                <a:spcPct val="90000"/>
              </a:lnSpc>
            </a:pPr>
            <a:r>
              <a:rPr lang="ru-RU" sz="2400" smtClean="0">
                <a:solidFill>
                  <a:srgbClr val="B5EDFD"/>
                </a:solidFill>
              </a:rPr>
              <a:t>Воспитатели второй группы раннего возраста группы №12  </a:t>
            </a:r>
          </a:p>
          <a:p>
            <a:pPr marR="0">
              <a:lnSpc>
                <a:spcPct val="90000"/>
              </a:lnSpc>
            </a:pPr>
            <a:r>
              <a:rPr lang="ru-RU" sz="2400" smtClean="0">
                <a:solidFill>
                  <a:srgbClr val="B5EDFD"/>
                </a:solidFill>
              </a:rPr>
              <a:t>Титова Ю.А.</a:t>
            </a:r>
          </a:p>
          <a:p>
            <a:pPr marR="0">
              <a:lnSpc>
                <a:spcPct val="90000"/>
              </a:lnSpc>
            </a:pPr>
            <a:r>
              <a:rPr lang="ru-RU" sz="2400" smtClean="0">
                <a:solidFill>
                  <a:srgbClr val="B5EDFD"/>
                </a:solidFill>
              </a:rPr>
              <a:t>Кузина И.А.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лия\Desktop\проект гр12\КГН\IMG_20220413_072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1714500"/>
            <a:ext cx="2357437" cy="31432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Юлия\Desktop\проект гр12\КГН\DSC07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785938"/>
            <a:ext cx="3143250" cy="23574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9144000" cy="7239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Сюжетно-ролевые игры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r="13587"/>
          <a:stretch>
            <a:fillRect/>
          </a:stretch>
        </p:blipFill>
        <p:spPr bwMode="auto">
          <a:xfrm>
            <a:off x="3429000" y="4214813"/>
            <a:ext cx="2928938" cy="25415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Юлия\Desktop\проект гр12\КГН\DSC077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071688"/>
            <a:ext cx="3571875" cy="26797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C:\Users\Юлия\Desktop\проект гр12\КГН\DSC077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286125"/>
            <a:ext cx="3367088" cy="25257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Игры с нетрадиционным оборудованием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ия\Desktop\проект гр12\КГН\DSC078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28750"/>
            <a:ext cx="3143250" cy="2357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3208" r="26415"/>
          <a:stretch>
            <a:fillRect/>
          </a:stretch>
        </p:blipFill>
        <p:spPr bwMode="auto">
          <a:xfrm>
            <a:off x="6072188" y="2857500"/>
            <a:ext cx="2571750" cy="31940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t="4167"/>
          <a:stretch>
            <a:fillRect/>
          </a:stretch>
        </p:blipFill>
        <p:spPr bwMode="auto">
          <a:xfrm>
            <a:off x="1571625" y="4071938"/>
            <a:ext cx="3500438" cy="25161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57188" y="357188"/>
            <a:ext cx="8329612" cy="10001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Покажем как правильно…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786063"/>
            <a:ext cx="3714750" cy="27860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9144000" cy="15001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«Водичка, водичка»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(использование </a:t>
            </a:r>
            <a:b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художественного слова)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643188"/>
            <a:ext cx="3786187" cy="28400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93821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Поручения,дид.упражнения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785938"/>
            <a:ext cx="2214562" cy="46069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Юлия\Desktop\проект гр12\КГН\DSC07874.JPG"/>
          <p:cNvPicPr>
            <a:picLocks noChangeAspect="1" noChangeArrowheads="1"/>
          </p:cNvPicPr>
          <p:nvPr/>
        </p:nvPicPr>
        <p:blipFill>
          <a:blip r:embed="rId3"/>
          <a:srcRect l="12461" r="7432" b="14556"/>
          <a:stretch>
            <a:fillRect/>
          </a:stretch>
        </p:blipFill>
        <p:spPr bwMode="auto">
          <a:xfrm>
            <a:off x="3929063" y="2286000"/>
            <a:ext cx="4286250" cy="3429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22240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Спасибо за внимание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1000125"/>
            <a:ext cx="9144000" cy="52625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800" b="1">
                <a:solidFill>
                  <a:srgbClr val="03495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Вид проекта</a:t>
            </a:r>
            <a:r>
              <a:rPr lang="ru-RU" sz="2800">
                <a:solidFill>
                  <a:srgbClr val="03495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: познавательно-игровой.</a:t>
            </a:r>
          </a:p>
          <a:p>
            <a:pPr eaLnBrk="0" hangingPunct="0"/>
            <a:endParaRPr lang="ru-RU" sz="2800" b="1">
              <a:solidFill>
                <a:srgbClr val="03495C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800" b="1">
                <a:solidFill>
                  <a:srgbClr val="03495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Продолжительность проекта</a:t>
            </a:r>
            <a:r>
              <a:rPr lang="ru-RU" sz="2800">
                <a:solidFill>
                  <a:srgbClr val="03495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: долгосрочный (август- апрель).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/>
            <a:endParaRPr lang="ru-RU" sz="2800" b="1">
              <a:solidFill>
                <a:srgbClr val="03495C"/>
              </a:solidFill>
              <a:latin typeface="Comic Sans MS" pitchFamily="66" charset="0"/>
              <a:cs typeface="Calibri" pitchFamily="34" charset="0"/>
            </a:endParaRPr>
          </a:p>
          <a:p>
            <a:pPr eaLnBrk="0" hangingPunct="0"/>
            <a:r>
              <a:rPr lang="ru-RU" sz="2800" b="1">
                <a:solidFill>
                  <a:srgbClr val="03495C"/>
                </a:solidFill>
                <a:latin typeface="Comic Sans MS" pitchFamily="66" charset="0"/>
                <a:cs typeface="Calibri" pitchFamily="34" charset="0"/>
              </a:rPr>
              <a:t>Участники проекта</a:t>
            </a: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Calibri" pitchFamily="34" charset="0"/>
              </a:rPr>
              <a:t>: дети группы раннего возраста, родители, воспитатели, помощник воспитателя.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/>
            <a:endParaRPr lang="ru-RU" sz="2800" b="1">
              <a:solidFill>
                <a:srgbClr val="03495C"/>
              </a:solidFill>
              <a:latin typeface="Comic Sans MS" pitchFamily="66" charset="0"/>
              <a:cs typeface="Calibri" pitchFamily="34" charset="0"/>
            </a:endParaRPr>
          </a:p>
          <a:p>
            <a:pPr eaLnBrk="0" hangingPunct="0"/>
            <a:r>
              <a:rPr lang="ru-RU" sz="2800" b="1">
                <a:solidFill>
                  <a:srgbClr val="03495C"/>
                </a:solidFill>
                <a:latin typeface="Comic Sans MS" pitchFamily="66" charset="0"/>
                <a:cs typeface="Calibri" pitchFamily="34" charset="0"/>
              </a:rPr>
              <a:t>Интеграция образовательных областей</a:t>
            </a: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Calibri" pitchFamily="34" charset="0"/>
              </a:rPr>
              <a:t>: «Речевое развитие»,  «Познавательное развитие»,  «Социально - коммуникативное развитие»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500"/>
            <a:ext cx="885825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2800" b="1">
                <a:solidFill>
                  <a:srgbClr val="083763"/>
                </a:solidFill>
                <a:latin typeface="Comic Sans MS" pitchFamily="66" charset="0"/>
                <a:cs typeface="Times New Roman" pitchFamily="18" charset="0"/>
              </a:rPr>
              <a:t>    </a:t>
            </a:r>
            <a:r>
              <a:rPr lang="ru-RU" sz="2800" b="1" u="sng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Цель проекта:</a:t>
            </a:r>
            <a:endParaRPr lang="ru-RU" sz="2800" b="1" u="sng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Формирование культурно гигиенических навыков у детей раннего возраста.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>
              <a:tabLst>
                <a:tab pos="457200" algn="l"/>
              </a:tabLst>
            </a:pPr>
            <a:endParaRPr lang="ru-RU" sz="2800" b="1" u="sng">
              <a:solidFill>
                <a:srgbClr val="03495C"/>
              </a:solidFill>
              <a:latin typeface="Comic Sans MS" pitchFamily="66" charset="0"/>
              <a:cs typeface="Times New Roman" pitchFamily="18" charset="0"/>
            </a:endParaRPr>
          </a:p>
          <a:p>
            <a:pPr eaLnBrk="0" hangingPunct="0">
              <a:tabLst>
                <a:tab pos="457200" algn="l"/>
              </a:tabLst>
            </a:pPr>
            <a:r>
              <a:rPr lang="ru-RU" sz="2800" b="1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   </a:t>
            </a:r>
            <a:r>
              <a:rPr lang="ru-RU" sz="2800" b="1" u="sng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Задачи проекта:</a:t>
            </a:r>
            <a:endParaRPr lang="ru-RU" sz="2800" b="1" u="sng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Дать детям представления о правилах личной гигиены, систематизировать знания детей о необходимости гигиенических процедур.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Воспитывать у детей желание выглядеть чистыми, опрятными.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03495C"/>
                </a:solidFill>
                <a:latin typeface="Comic Sans MS" pitchFamily="66" charset="0"/>
                <a:cs typeface="Times New Roman" pitchFamily="18" charset="0"/>
              </a:rPr>
              <a:t>Укрепить связи между детским садом и семьёй в вопросах формирования у детей культурно гигиенических навыков.</a:t>
            </a:r>
            <a:endParaRPr lang="ru-RU" sz="2800">
              <a:solidFill>
                <a:srgbClr val="03495C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14375" y="500063"/>
            <a:ext cx="642937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 sz="1400" b="1" dirty="0">
              <a:solidFill>
                <a:srgbClr val="00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Способы приобщения детей к горшку</a:t>
            </a:r>
          </a:p>
          <a:p>
            <a:pPr>
              <a:defRPr/>
            </a:pPr>
            <a:endParaRPr lang="ru-RU" sz="32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быстрые</a:t>
            </a:r>
          </a:p>
          <a:p>
            <a:pPr>
              <a:defRPr/>
            </a:pP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медленные и щадящие</a:t>
            </a:r>
          </a:p>
          <a:p>
            <a:pPr>
              <a:buFont typeface="Arial" pitchFamily="34" charset="0"/>
              <a:buChar char="•"/>
              <a:defRPr/>
            </a:pP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универсальные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роект гр12\КГН\DSC07199.JPG"/>
          <p:cNvPicPr>
            <a:picLocks noChangeAspect="1" noChangeArrowheads="1"/>
          </p:cNvPicPr>
          <p:nvPr/>
        </p:nvPicPr>
        <p:blipFill>
          <a:blip r:embed="rId2"/>
          <a:srcRect t="19669" r="348"/>
          <a:stretch>
            <a:fillRect/>
          </a:stretch>
        </p:blipFill>
        <p:spPr bwMode="auto">
          <a:xfrm>
            <a:off x="500063" y="3357563"/>
            <a:ext cx="2714625" cy="29178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027" name="Picture 3" descr="C:\Users\Юлия\Desktop\проект гр12\КГН\DSC07205.JPG"/>
          <p:cNvPicPr>
            <a:picLocks noChangeAspect="1" noChangeArrowheads="1"/>
          </p:cNvPicPr>
          <p:nvPr/>
        </p:nvPicPr>
        <p:blipFill>
          <a:blip r:embed="rId3"/>
          <a:srcRect l="23774" t="16939" r="22585" b="2132"/>
          <a:stretch>
            <a:fillRect/>
          </a:stretch>
        </p:blipFill>
        <p:spPr bwMode="auto">
          <a:xfrm>
            <a:off x="6143625" y="3000375"/>
            <a:ext cx="2714625" cy="30718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проект гр12\КГН\DSC072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000125"/>
            <a:ext cx="2393950" cy="17954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Юлия\Desktop\проект гр12\КГН\DSC07231.JPG"/>
          <p:cNvPicPr>
            <a:picLocks noChangeAspect="1" noChangeArrowheads="1"/>
          </p:cNvPicPr>
          <p:nvPr/>
        </p:nvPicPr>
        <p:blipFill>
          <a:blip r:embed="rId5"/>
          <a:srcRect l="7970" t="13947" r="25624"/>
          <a:stretch>
            <a:fillRect/>
          </a:stretch>
        </p:blipFill>
        <p:spPr bwMode="auto">
          <a:xfrm>
            <a:off x="3786188" y="3143250"/>
            <a:ext cx="1785937" cy="308610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5072063" cy="15716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Универсальный метод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роект гр12\КГН\IMG_20220412_083705_resized_20220412_092223005.jpg"/>
          <p:cNvPicPr>
            <a:picLocks noChangeAspect="1" noChangeArrowheads="1"/>
          </p:cNvPicPr>
          <p:nvPr/>
        </p:nvPicPr>
        <p:blipFill>
          <a:blip r:embed="rId2"/>
          <a:srcRect t="13792" r="-404"/>
          <a:stretch>
            <a:fillRect/>
          </a:stretch>
        </p:blipFill>
        <p:spPr bwMode="auto">
          <a:xfrm>
            <a:off x="1428750" y="3857625"/>
            <a:ext cx="1571625" cy="28067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Юлия\Desktop\проект гр12\КГН\IMG_20220412_083817_resized_20220412_0922249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357313"/>
            <a:ext cx="1571625" cy="32686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Юлия\Desktop\проект гр12\КГН\IMG_20220412_083954_resized_20220412_092222568.jpg"/>
          <p:cNvPicPr>
            <a:picLocks noChangeAspect="1" noChangeArrowheads="1"/>
          </p:cNvPicPr>
          <p:nvPr/>
        </p:nvPicPr>
        <p:blipFill>
          <a:blip r:embed="rId4"/>
          <a:srcRect t="5969" b="10746"/>
          <a:stretch>
            <a:fillRect/>
          </a:stretch>
        </p:blipFill>
        <p:spPr bwMode="auto">
          <a:xfrm>
            <a:off x="5000625" y="3857625"/>
            <a:ext cx="1571625" cy="27225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Юлия\Desktop\проект гр12\КГН\IMG_20220412_084023_resized_20220412_092223432.jpg"/>
          <p:cNvPicPr>
            <a:picLocks noChangeAspect="1" noChangeArrowheads="1"/>
          </p:cNvPicPr>
          <p:nvPr/>
        </p:nvPicPr>
        <p:blipFill>
          <a:blip r:embed="rId5"/>
          <a:srcRect b="19369"/>
          <a:stretch>
            <a:fillRect/>
          </a:stretch>
        </p:blipFill>
        <p:spPr bwMode="auto">
          <a:xfrm>
            <a:off x="6572250" y="1000125"/>
            <a:ext cx="1490663" cy="2500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Юлия\Desktop\проект гр12\КГН\IMG_20220412_084054_resized_20220412_092223827.jpg"/>
          <p:cNvPicPr>
            <a:picLocks noChangeAspect="1" noChangeArrowheads="1"/>
          </p:cNvPicPr>
          <p:nvPr/>
        </p:nvPicPr>
        <p:blipFill>
          <a:blip r:embed="rId6"/>
          <a:srcRect l="12094" t="7121" r="3558" b="11773"/>
          <a:stretch>
            <a:fillRect/>
          </a:stretch>
        </p:blipFill>
        <p:spPr bwMode="auto">
          <a:xfrm>
            <a:off x="7572375" y="3714750"/>
            <a:ext cx="1428750" cy="28575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7150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Алгоритм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" name="Picture 2" descr="C:\Users\Юлия\Desktop\проект гр12\КГН\IMG_20220412_083634_resized_20220412_092227005.jpg"/>
          <p:cNvPicPr>
            <a:picLocks noChangeAspect="1" noChangeArrowheads="1"/>
          </p:cNvPicPr>
          <p:nvPr/>
        </p:nvPicPr>
        <p:blipFill>
          <a:blip r:embed="rId7"/>
          <a:srcRect t="11455" r="8054"/>
          <a:stretch>
            <a:fillRect/>
          </a:stretch>
        </p:blipFill>
        <p:spPr bwMode="auto">
          <a:xfrm>
            <a:off x="428625" y="857250"/>
            <a:ext cx="1357313" cy="27193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проект гр12\КГН\DSC077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71625"/>
            <a:ext cx="3714750" cy="27860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Юлия\Desktop\проект гр12\КГН\1.jpg"/>
          <p:cNvPicPr>
            <a:picLocks noChangeAspect="1" noChangeArrowheads="1"/>
          </p:cNvPicPr>
          <p:nvPr/>
        </p:nvPicPr>
        <p:blipFill>
          <a:blip r:embed="rId3"/>
          <a:srcRect t="15311" r="1817"/>
          <a:stretch>
            <a:fillRect/>
          </a:stretch>
        </p:blipFill>
        <p:spPr bwMode="auto">
          <a:xfrm>
            <a:off x="4500563" y="2714625"/>
            <a:ext cx="4286250" cy="27654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810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Пальчиковые игры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ия\Desktop\проект гр12\КГН\DSC07724.JPG"/>
          <p:cNvPicPr>
            <a:picLocks noChangeAspect="1" noChangeArrowheads="1"/>
          </p:cNvPicPr>
          <p:nvPr/>
        </p:nvPicPr>
        <p:blipFill>
          <a:blip r:embed="rId2"/>
          <a:srcRect r="12695" b="-1542"/>
          <a:stretch>
            <a:fillRect/>
          </a:stretch>
        </p:blipFill>
        <p:spPr bwMode="auto">
          <a:xfrm>
            <a:off x="714375" y="1285875"/>
            <a:ext cx="3071813" cy="26797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Юлия\Desktop\проект гр12\КГН\DSC077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357313"/>
            <a:ext cx="3524250" cy="26431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5095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Дидактические игры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3" descr="C:\Users\Юлия\Desktop\проект гр12\КГН\DSC077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4143375"/>
            <a:ext cx="3214687" cy="24114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Юлия\Desktop\проект гр12\КГН\DSC077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4214813"/>
            <a:ext cx="3238500" cy="24288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\Desktop\проект гр12\КГН\DSC07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1571625"/>
            <a:ext cx="3524250" cy="26431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r="11667" b="8750"/>
          <a:stretch>
            <a:fillRect/>
          </a:stretch>
        </p:blipFill>
        <p:spPr bwMode="auto">
          <a:xfrm>
            <a:off x="357188" y="2286000"/>
            <a:ext cx="2643187" cy="36401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4429125"/>
            <a:ext cx="2952750" cy="22145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128587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«Кушаем  правильно»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160</TotalTime>
  <Words>124</Words>
  <Application>Microsoft Office PowerPoint</Application>
  <PresentationFormat>Экран (4:3)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Constantia</vt:lpstr>
      <vt:lpstr>Arial</vt:lpstr>
      <vt:lpstr>Calibri</vt:lpstr>
      <vt:lpstr>Wingdings 2</vt:lpstr>
      <vt:lpstr>Comic Sans MS</vt:lpstr>
      <vt:lpstr>Times New Roman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Универсальный метод</vt:lpstr>
      <vt:lpstr>Слайд 6</vt:lpstr>
      <vt:lpstr>Пальчиковые игры</vt:lpstr>
      <vt:lpstr>Дидактические игры</vt:lpstr>
      <vt:lpstr>«Кушаем  правильно»</vt:lpstr>
      <vt:lpstr>Сюжетно-ролевые игры</vt:lpstr>
      <vt:lpstr>Игры с нетрадиционным оборудованием</vt:lpstr>
      <vt:lpstr>Покажем как правильно…</vt:lpstr>
      <vt:lpstr>   «Водичка, водичка» (использование  художественного слова)</vt:lpstr>
      <vt:lpstr> Поручения,дид.упражнения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способы приобщения детей раннего возраста к горшку</dc:title>
  <dc:creator>Юлия</dc:creator>
  <cp:lastModifiedBy>Пользователь</cp:lastModifiedBy>
  <cp:revision>20</cp:revision>
  <dcterms:created xsi:type="dcterms:W3CDTF">2022-04-07T13:55:18Z</dcterms:created>
  <dcterms:modified xsi:type="dcterms:W3CDTF">2022-04-24T08:16:36Z</dcterms:modified>
</cp:coreProperties>
</file>